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302" r:id="rId7"/>
    <p:sldId id="308" r:id="rId8"/>
    <p:sldId id="309" r:id="rId9"/>
    <p:sldId id="297" r:id="rId10"/>
    <p:sldId id="304" r:id="rId11"/>
    <p:sldId id="296" r:id="rId12"/>
    <p:sldId id="306" r:id="rId13"/>
    <p:sldId id="307" r:id="rId14"/>
    <p:sldId id="305" r:id="rId15"/>
    <p:sldId id="299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1A"/>
    <a:srgbClr val="E79130"/>
    <a:srgbClr val="FBFCFC"/>
    <a:srgbClr val="FFFFFF"/>
    <a:srgbClr val="F5F5F5"/>
    <a:srgbClr val="FBFBFB"/>
    <a:srgbClr val="2E3D92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28063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04297"/>
                </a:solidFill>
              </a:rPr>
              <a:t>EATING BEHAVIORS IN THE BARIATRIC PATIENTS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0290" y="4114217"/>
            <a:ext cx="4765390" cy="1897699"/>
          </a:xfrm>
        </p:spPr>
        <p:txBody>
          <a:bodyPr>
            <a:normAutofit fontScale="47500" lnSpcReduction="20000"/>
          </a:bodyPr>
          <a:lstStyle/>
          <a:p>
            <a:r>
              <a:rPr lang="it-IT" sz="5900" b="1" dirty="0" smtClean="0">
                <a:solidFill>
                  <a:srgbClr val="E79130"/>
                </a:solidFill>
              </a:rPr>
              <a:t>Dr. </a:t>
            </a:r>
            <a:r>
              <a:rPr lang="it-IT" sz="5900" b="1" dirty="0" err="1" smtClean="0">
                <a:solidFill>
                  <a:srgbClr val="E79130"/>
                </a:solidFill>
              </a:rPr>
              <a:t>chandra</a:t>
            </a:r>
            <a:r>
              <a:rPr lang="it-IT" sz="5900" b="1" dirty="0" smtClean="0">
                <a:solidFill>
                  <a:srgbClr val="E79130"/>
                </a:solidFill>
              </a:rPr>
              <a:t> massetti</a:t>
            </a:r>
            <a:endParaRPr lang="it-IT" sz="5900" b="1" dirty="0">
              <a:solidFill>
                <a:srgbClr val="E79130"/>
              </a:solidFill>
            </a:endParaRPr>
          </a:p>
          <a:p>
            <a:r>
              <a:rPr lang="it-IT" sz="3400" b="1" dirty="0" err="1" smtClean="0">
                <a:solidFill>
                  <a:srgbClr val="E79130"/>
                </a:solidFill>
              </a:rPr>
              <a:t>Departement</a:t>
            </a:r>
            <a:r>
              <a:rPr lang="it-IT" sz="3400" b="1" dirty="0" smtClean="0">
                <a:solidFill>
                  <a:srgbClr val="E79130"/>
                </a:solidFill>
              </a:rPr>
              <a:t> of general </a:t>
            </a:r>
            <a:r>
              <a:rPr lang="it-IT" sz="3400" b="1" dirty="0" err="1" smtClean="0">
                <a:solidFill>
                  <a:srgbClr val="E79130"/>
                </a:solidFill>
              </a:rPr>
              <a:t>surgerY</a:t>
            </a:r>
            <a:r>
              <a:rPr lang="it-IT" sz="3400" b="1" dirty="0" smtClean="0">
                <a:solidFill>
                  <a:srgbClr val="E79130"/>
                </a:solidFill>
              </a:rPr>
              <a:t>, </a:t>
            </a:r>
            <a:r>
              <a:rPr lang="it-IT" sz="3400" b="1" dirty="0" err="1" smtClean="0">
                <a:solidFill>
                  <a:srgbClr val="E79130"/>
                </a:solidFill>
              </a:rPr>
              <a:t>surgical</a:t>
            </a:r>
            <a:r>
              <a:rPr lang="it-IT" sz="3400" b="1" dirty="0" smtClean="0">
                <a:solidFill>
                  <a:srgbClr val="E79130"/>
                </a:solidFill>
              </a:rPr>
              <a:t> </a:t>
            </a:r>
            <a:r>
              <a:rPr lang="it-IT" sz="3400" b="1" dirty="0" err="1" smtClean="0">
                <a:solidFill>
                  <a:srgbClr val="E79130"/>
                </a:solidFill>
              </a:rPr>
              <a:t>specialities</a:t>
            </a:r>
            <a:r>
              <a:rPr lang="it-IT" sz="3400" b="1" dirty="0" smtClean="0">
                <a:solidFill>
                  <a:srgbClr val="E79130"/>
                </a:solidFill>
              </a:rPr>
              <a:t> and </a:t>
            </a:r>
            <a:r>
              <a:rPr lang="it-IT" sz="3400" b="1" dirty="0" err="1" smtClean="0">
                <a:solidFill>
                  <a:srgbClr val="E79130"/>
                </a:solidFill>
              </a:rPr>
              <a:t>anesthesiology</a:t>
            </a:r>
            <a:r>
              <a:rPr lang="it-IT" sz="3400" b="1" dirty="0" smtClean="0">
                <a:solidFill>
                  <a:srgbClr val="E79130"/>
                </a:solidFill>
              </a:rPr>
              <a:t> </a:t>
            </a:r>
          </a:p>
          <a:p>
            <a:r>
              <a:rPr lang="it-IT" sz="3400" b="1" dirty="0" smtClean="0">
                <a:solidFill>
                  <a:srgbClr val="E79130"/>
                </a:solidFill>
              </a:rPr>
              <a:t>La sapienza, </a:t>
            </a:r>
            <a:r>
              <a:rPr lang="it-IT" sz="3400" b="1" dirty="0" err="1" smtClean="0">
                <a:solidFill>
                  <a:srgbClr val="E79130"/>
                </a:solidFill>
              </a:rPr>
              <a:t>rome</a:t>
            </a:r>
            <a:endParaRPr lang="it-IT" sz="34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6331" y="4172606"/>
            <a:ext cx="5076497" cy="18158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correlations were found between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EBA-O Food Addiction and Sweet Eating scales and the SCL-90 Obsessive-Compulsiveness and Depression scales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EBA-O Sweet Eating scale and the SCL-90 Obsessive-Compulsiveness, Depression, Sensitivity, and Psychoticism scales.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7021" y="4172606"/>
            <a:ext cx="5791199" cy="1558825"/>
          </a:xfrm>
          <a:prstGeom prst="rect">
            <a:avLst/>
          </a:prstGeom>
          <a:ln>
            <a:solidFill>
              <a:srgbClr val="BE551A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Our </a:t>
            </a:r>
            <a:r>
              <a:rPr lang="en-US" sz="1400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multicentric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retrospective pitot study has highlighted how eating behavior and dysfunctional eating styles such as Food Addiction and Sweet Eating in people with overweight/obesity, correlated to psychological and sometimes even psychopathological factors (depression, obsessive/compulsiveness) </a:t>
            </a:r>
            <a:r>
              <a:rPr lang="en-US" sz="1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are configured as risk elements for weight maintenance during the follow up phase.</a:t>
            </a:r>
            <a:endParaRPr lang="it-IT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131872"/>
            <a:ext cx="6103258" cy="34521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4" y="61485"/>
            <a:ext cx="5184975" cy="35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POSSIBLE CONSEQUENCES AFTER BARIATRIC SURGERY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b="1" dirty="0"/>
              <a:t>Postsurgical Avoidant Eating Disorder (PSEAD) </a:t>
            </a:r>
            <a:r>
              <a:rPr lang="en-US" sz="1600" dirty="0"/>
              <a:t>is closely linked to the fear of weight regain and dietary restrictions, resulting in a marked and lasting change in the "relationship with food." </a:t>
            </a:r>
            <a:endParaRPr lang="en-US" sz="1600" dirty="0" smtClean="0"/>
          </a:p>
          <a:p>
            <a:pPr marL="0" indent="0" algn="just">
              <a:buNone/>
            </a:pPr>
            <a:r>
              <a:rPr lang="en-US" sz="1600" dirty="0" smtClean="0"/>
              <a:t>Different from AN: a </a:t>
            </a:r>
            <a:r>
              <a:rPr lang="en-US" sz="1600" dirty="0"/>
              <a:t>"normal weight" BMI often precludes a diagnosis of </a:t>
            </a:r>
            <a:r>
              <a:rPr lang="en-US" sz="1600" dirty="0" smtClean="0"/>
              <a:t>AN.</a:t>
            </a:r>
          </a:p>
          <a:p>
            <a:pPr marL="0" indent="0" algn="just">
              <a:buNone/>
            </a:pPr>
            <a:r>
              <a:rPr lang="en-US" sz="1600" dirty="0" smtClean="0"/>
              <a:t>It </a:t>
            </a:r>
            <a:r>
              <a:rPr lang="en-US" sz="1600" dirty="0"/>
              <a:t>is characterized by greater-than-expected </a:t>
            </a:r>
            <a:r>
              <a:rPr lang="en-US" sz="1600" b="1" dirty="0"/>
              <a:t>weight loss, fear of weight regain, dietary restrictions, and disturbances in self-perception, body shape, and weight</a:t>
            </a:r>
            <a:r>
              <a:rPr lang="en-US" sz="1600" dirty="0" smtClean="0"/>
              <a:t>. (</a:t>
            </a:r>
            <a:r>
              <a:rPr lang="it-IT" sz="1600" b="1" i="1" dirty="0"/>
              <a:t>Segal et al </a:t>
            </a:r>
            <a:r>
              <a:rPr lang="it-IT" sz="1600" b="1" i="1" dirty="0" smtClean="0"/>
              <a:t>2004</a:t>
            </a:r>
            <a:r>
              <a:rPr lang="it-IT" sz="1600" dirty="0" smtClean="0"/>
              <a:t>)</a:t>
            </a:r>
            <a:endParaRPr lang="it-IT" sz="1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71770"/>
            <a:ext cx="3718034" cy="1414469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5412828" y="4834759"/>
            <a:ext cx="987972" cy="144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78590" y="4321422"/>
            <a:ext cx="3594514" cy="14465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12121"/>
                </a:solidFill>
                <a:latin typeface="BlinkMacSystemFont"/>
              </a:rPr>
              <a:t>Cannabis use after bariatric surgery was associated with anxiety symptoms and engaging in maladaptive eating behaviors</a:t>
            </a:r>
            <a:r>
              <a:rPr lang="en-US" sz="1100" b="1" dirty="0">
                <a:solidFill>
                  <a:srgbClr val="212121"/>
                </a:solidFill>
                <a:latin typeface="BlinkMacSystemFont"/>
              </a:rPr>
              <a:t>. Frequent cannabis use (i.e., ≥1 per week) </a:t>
            </a:r>
            <a:r>
              <a:rPr lang="en-US" sz="1100" b="1" dirty="0" smtClean="0">
                <a:solidFill>
                  <a:srgbClr val="212121"/>
                </a:solidFill>
                <a:latin typeface="BlinkMacSystemFont"/>
              </a:rPr>
              <a:t>is </a:t>
            </a:r>
            <a:r>
              <a:rPr lang="en-US" sz="1100" b="1" dirty="0">
                <a:solidFill>
                  <a:srgbClr val="212121"/>
                </a:solidFill>
                <a:latin typeface="BlinkMacSystemFont"/>
              </a:rPr>
              <a:t>associated with additional types of maladaptive eating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. Clinicians involved in </a:t>
            </a:r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presurgical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 and postsurgical care may want to counsel patients currently using cannabis, especially those who are engaging in frequent use.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38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TAKE HOME MESSAGES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We must consider that eating behavior is part of the individual's personality and life experience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Even if the dysfunctional eating style does not impact daily life, it is a behavior that can turn into a disorder or a habit that is difficult to eradicate.</a:t>
            </a:r>
            <a:endParaRPr lang="en-US" dirty="0" smtClean="0"/>
          </a:p>
          <a:p>
            <a:pPr algn="just"/>
            <a:r>
              <a:rPr lang="en-US" dirty="0"/>
              <a:t> It is important to know and not underestimate dysfunctional eating habits in order to be able to correct them already in the pre-operative phase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The role of the psychologist is fundamental both in the pre-operative and post-operative phases to avoid consequences both from the nutritional point of view and in other areas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10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THANK YOU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0" dirty="0" smtClean="0"/>
              <a:t>chandra.massetti@uniroma1.it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TO START…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46840" y="1737360"/>
            <a:ext cx="113406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1400" dirty="0" smtClean="0"/>
              <a:t>According </a:t>
            </a:r>
            <a:r>
              <a:rPr lang="en-US" sz="1400" dirty="0"/>
              <a:t>to the WHO, </a:t>
            </a:r>
            <a:r>
              <a:rPr lang="en-US" sz="1400" u="sng" dirty="0"/>
              <a:t>obesity</a:t>
            </a:r>
            <a:r>
              <a:rPr lang="en-US" sz="1400" dirty="0"/>
              <a:t> is defined as an excessive accumulation of body fat that presents a health risk and is diagnosed with a Body Mass Index (BMI) of 30 kg/m² or higher in </a:t>
            </a:r>
            <a:r>
              <a:rPr lang="en-US" sz="1400" dirty="0" smtClean="0"/>
              <a:t>adults.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The </a:t>
            </a:r>
            <a:r>
              <a:rPr lang="en-US" sz="1400" dirty="0"/>
              <a:t>multifactorial genesis of obesity requires the implementation of integrated treatment programs, aimed at solving the clinical problems that the patient is </a:t>
            </a:r>
            <a:r>
              <a:rPr lang="en-US" sz="1400" dirty="0" smtClean="0"/>
              <a:t>carrying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Micanti</a:t>
            </a:r>
            <a:r>
              <a:rPr lang="en-US" sz="1400" dirty="0" smtClean="0"/>
              <a:t> et al. 2016).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As we know, bariatric surgery is the treatment of choice for patients with severe obesity (BMI ≥ 40) or moderate obesity with significant comorbidities (BMI between 35 and 39.9) when diet and other treatments have not </a:t>
            </a:r>
            <a:r>
              <a:rPr lang="en-US" sz="1400" dirty="0" smtClean="0"/>
              <a:t>worked.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u="sng" dirty="0"/>
              <a:t>There is now evidence in the literature that bariatric surgery is effective on BED</a:t>
            </a:r>
            <a:r>
              <a:rPr lang="en-US" sz="1400" u="sng" dirty="0" smtClean="0"/>
              <a:t>.</a:t>
            </a:r>
          </a:p>
          <a:p>
            <a:pPr algn="just"/>
            <a:r>
              <a:rPr lang="en-US" sz="1400" u="sng" dirty="0" smtClean="0"/>
              <a:t>There </a:t>
            </a:r>
            <a:r>
              <a:rPr lang="en-US" sz="1400" u="sng" dirty="0"/>
              <a:t>are few studies that </a:t>
            </a:r>
            <a:r>
              <a:rPr lang="en-US" sz="1400" u="sng" dirty="0" smtClean="0"/>
              <a:t>investigate </a:t>
            </a:r>
            <a:r>
              <a:rPr lang="en-US" sz="1400" u="sng" dirty="0"/>
              <a:t>into </a:t>
            </a:r>
            <a:r>
              <a:rPr lang="en-US" sz="1400" u="sng" dirty="0" smtClean="0"/>
              <a:t>dysfunctional/</a:t>
            </a:r>
            <a:r>
              <a:rPr lang="en-US" sz="1400" u="sng" dirty="0" err="1" smtClean="0"/>
              <a:t>malaptative</a:t>
            </a:r>
            <a:r>
              <a:rPr lang="en-US" sz="1400" u="sng" dirty="0" smtClean="0"/>
              <a:t> </a:t>
            </a:r>
            <a:r>
              <a:rPr lang="en-US" sz="1400" u="sng" dirty="0"/>
              <a:t>eating habits and bariatric surgery.</a:t>
            </a:r>
            <a:endParaRPr lang="en-US" sz="1400" u="sng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/>
              <a:t>Importance of the surgeon's need to understand that even knowledge of a dysfunctional eating style, if repeated, can lead to developing an eating </a:t>
            </a:r>
            <a:r>
              <a:rPr lang="en-US" sz="1400" dirty="0" smtClean="0"/>
              <a:t>disorder.</a:t>
            </a:r>
          </a:p>
          <a:p>
            <a:pPr algn="just"/>
            <a:r>
              <a:rPr lang="en-US" sz="1400" dirty="0"/>
              <a:t>It is also important to understand how the psychologist's role can work with the person during the bariatric journey to recognize and avoid post-surgical weight regain.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" y="1234966"/>
            <a:ext cx="6220103" cy="35157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89683" y="472966"/>
            <a:ext cx="4246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This prospective study included 57 participants undergoing bariatric surgery (laparoscopic Roux-</a:t>
            </a:r>
            <a:r>
              <a:rPr lang="en-US" sz="1600" dirty="0" err="1"/>
              <a:t>en</a:t>
            </a:r>
            <a:r>
              <a:rPr lang="en-US" sz="1600" dirty="0"/>
              <a:t>-Y gastric bypass: n = 30; laparoscopic sleeve gastrectomy: n = 23; anastomosis-mini gastric bypass: n = 4) at two tertiary referral hospitals. Consenting participants were assessed before surgery (T 0), three months (T 1), and six months (T 2) after surgery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clinical implication of this finding is that eating behaviors influence weight loss during the acute period of weight loss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Eating habits have been shown to be important predictors of weight loss six months after surgery. 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Continuous </a:t>
            </a:r>
            <a:r>
              <a:rPr lang="en-US" sz="1600" dirty="0"/>
              <a:t>assessment of eating habits during pre- and post-operative follow-up is essential to achieving good weight loss outcomes.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878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4" y="455664"/>
            <a:ext cx="7221852" cy="25187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06" y="3541987"/>
            <a:ext cx="6999885" cy="20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8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EATING BEHAVIOR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1671145" y="3731172"/>
            <a:ext cx="9238593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71145" y="2992508"/>
            <a:ext cx="136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NORMAL EATING BEHAVIOUR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26480" y="3141197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MALADAPTATIVE EATING BEHAVIOUR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91448" y="3146397"/>
            <a:ext cx="112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EATING DISORDER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18538" y="3381390"/>
            <a:ext cx="136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DISFUNCTION EATING STYLE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0016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BARIATRIC PATIENTS AND EATING DISORDERS ASSOCIATED</a:t>
            </a:r>
            <a:endParaRPr lang="it-IT" sz="3200" dirty="0"/>
          </a:p>
        </p:txBody>
      </p:sp>
      <p:sp>
        <p:nvSpPr>
          <p:cNvPr id="3" name="Ovale 2"/>
          <p:cNvSpPr/>
          <p:nvPr/>
        </p:nvSpPr>
        <p:spPr>
          <a:xfrm>
            <a:off x="1208690" y="2270234"/>
            <a:ext cx="3657600" cy="154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BINGE EATING DISORDER</a:t>
            </a:r>
          </a:p>
          <a:p>
            <a:pPr algn="ctr"/>
            <a:endParaRPr lang="it-IT" i="1" dirty="0"/>
          </a:p>
        </p:txBody>
      </p:sp>
      <p:sp>
        <p:nvSpPr>
          <p:cNvPr id="4" name="Ovale 3"/>
          <p:cNvSpPr/>
          <p:nvPr/>
        </p:nvSpPr>
        <p:spPr>
          <a:xfrm>
            <a:off x="6737132" y="2270234"/>
            <a:ext cx="4130566" cy="1566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NIGHT EATING SYNDROME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Eating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r>
              <a:rPr lang="it-IT" dirty="0" smtClean="0"/>
              <a:t> with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Specification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762703" y="3927717"/>
            <a:ext cx="4046483" cy="1716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BULIMIA</a:t>
            </a:r>
          </a:p>
          <a:p>
            <a:pPr algn="ctr"/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64717" y="5528441"/>
            <a:ext cx="2585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Diagnostic and Statistical Manual of Mental Disorders, Fifth </a:t>
            </a:r>
            <a:r>
              <a:rPr lang="en-US" sz="1100" dirty="0" smtClean="0"/>
              <a:t>Edition, APA 2013</a:t>
            </a:r>
          </a:p>
          <a:p>
            <a:r>
              <a:rPr lang="en-US" sz="1100" dirty="0"/>
              <a:t>a</a:t>
            </a:r>
            <a:r>
              <a:rPr lang="en-US" sz="1100" dirty="0" smtClean="0"/>
              <a:t>nd W.H.O.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59827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74428" y="3520966"/>
            <a:ext cx="6222123" cy="203132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Other </a:t>
            </a:r>
            <a:r>
              <a:rPr lang="en-US" sz="1400" dirty="0" smtClean="0"/>
              <a:t>Maladaptive </a:t>
            </a:r>
            <a:r>
              <a:rPr lang="en-US" sz="1400" dirty="0"/>
              <a:t>Eating Behaviors</a:t>
            </a:r>
          </a:p>
          <a:p>
            <a:pPr algn="ctr"/>
            <a:r>
              <a:rPr lang="en-US" sz="1400" dirty="0"/>
              <a:t>(occurring despite objective physical symptoms</a:t>
            </a:r>
            <a:r>
              <a:rPr lang="en-US" sz="1400" dirty="0" smtClean="0"/>
              <a:t>):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 smtClean="0"/>
              <a:t>Dumping</a:t>
            </a:r>
            <a:r>
              <a:rPr lang="en-US" sz="1400" dirty="0" smtClean="0"/>
              <a:t> </a:t>
            </a:r>
            <a:r>
              <a:rPr lang="en-US" sz="1400" dirty="0"/>
              <a:t>(predilection for high-sugar foods);</a:t>
            </a:r>
          </a:p>
          <a:p>
            <a:pPr algn="ctr"/>
            <a:r>
              <a:rPr lang="en-US" sz="1400" b="1" dirty="0"/>
              <a:t>Plugging</a:t>
            </a:r>
            <a:r>
              <a:rPr lang="en-US" sz="1400" dirty="0"/>
              <a:t> (failure to eat within the proper size of the pouch: little or no chewing, excessive biting, drinking rapidly, such as when breastfeeding);</a:t>
            </a:r>
          </a:p>
          <a:p>
            <a:pPr algn="ctr"/>
            <a:r>
              <a:rPr lang="en-US" sz="1400" b="1" dirty="0"/>
              <a:t>Vomiting unrelated to weight control </a:t>
            </a:r>
            <a:r>
              <a:rPr lang="en-US" sz="1400" dirty="0"/>
              <a:t>(spontaneous or induced, occurring after surgery, used as a response to physical discomfort related to: plugging, intolerant foods, poor chewing, excessive eating)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4034067" y="196334"/>
            <a:ext cx="332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Disfunction</a:t>
            </a:r>
            <a:r>
              <a:rPr lang="en-US" sz="2400" b="1" dirty="0" smtClean="0"/>
              <a:t> </a:t>
            </a:r>
            <a:r>
              <a:rPr lang="en-US" sz="2400" b="1" dirty="0"/>
              <a:t>Eating </a:t>
            </a:r>
            <a:r>
              <a:rPr lang="en-US" sz="2400" b="1" dirty="0" smtClean="0"/>
              <a:t>Styles</a:t>
            </a:r>
            <a:endParaRPr lang="en-US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9" y="997789"/>
            <a:ext cx="3856338" cy="15863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959195"/>
            <a:ext cx="3090042" cy="16249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2BCEF9-85E3-DC33-BCD4-057B8CCA1431}"/>
              </a:ext>
            </a:extLst>
          </p:cNvPr>
          <p:cNvSpPr txBox="1"/>
          <p:nvPr/>
        </p:nvSpPr>
        <p:spPr>
          <a:xfrm>
            <a:off x="8589202" y="5854310"/>
            <a:ext cx="2893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latin typeface="Century"/>
                <a:cs typeface="Century"/>
              </a:rPr>
              <a:t>C.S. Brode et al. 2019, K.E. Smith et al. 2019</a:t>
            </a:r>
          </a:p>
        </p:txBody>
      </p:sp>
    </p:spTree>
    <p:extLst>
      <p:ext uri="{BB962C8B-B14F-4D97-AF65-F5344CB8AC3E}">
        <p14:creationId xmlns:p14="http://schemas.microsoft.com/office/powerpoint/2010/main" val="19154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EATING </a:t>
            </a:r>
            <a:r>
              <a:rPr lang="it-IT" sz="3600" dirty="0" smtClean="0"/>
              <a:t>BEHAVIOURS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51641" y="2007476"/>
            <a:ext cx="1103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Disordered eating isn't an "eating disorder</a:t>
            </a:r>
            <a:r>
              <a:rPr lang="en-US" dirty="0" smtClean="0"/>
              <a:t>". </a:t>
            </a:r>
            <a:r>
              <a:rPr lang="en-US" dirty="0"/>
              <a:t>However, it is an abnormal behavior that could become dangerous.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0061"/>
              </p:ext>
            </p:extLst>
          </p:nvPr>
        </p:nvGraphicFramePr>
        <p:xfrm>
          <a:off x="1895366" y="2646924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45860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65895668"/>
                    </a:ext>
                  </a:extLst>
                </a:gridCol>
              </a:tblGrid>
              <a:tr h="140233">
                <a:tc>
                  <a:txBody>
                    <a:bodyPr/>
                    <a:lstStyle/>
                    <a:p>
                      <a:r>
                        <a:rPr lang="it-IT" dirty="0" smtClean="0"/>
                        <a:t>DISFUNCTION</a:t>
                      </a:r>
                      <a:r>
                        <a:rPr lang="it-IT" baseline="0" dirty="0" smtClean="0"/>
                        <a:t> EATING STYLE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EATING DISORDERS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1778"/>
                  </a:ext>
                </a:extLst>
              </a:tr>
              <a:tr h="14023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Normal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food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intake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Large </a:t>
                      </a:r>
                      <a:r>
                        <a:rPr lang="it-IT" dirty="0" err="1" smtClean="0"/>
                        <a:t>food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intake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62349"/>
                  </a:ext>
                </a:extLst>
              </a:tr>
              <a:tr h="14023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associated</a:t>
                      </a:r>
                      <a:r>
                        <a:rPr lang="it-IT" dirty="0" smtClean="0"/>
                        <a:t> with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psychopathology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associated</a:t>
                      </a:r>
                      <a:r>
                        <a:rPr lang="it-IT" dirty="0" smtClean="0"/>
                        <a:t> with </a:t>
                      </a:r>
                      <a:r>
                        <a:rPr lang="it-IT" dirty="0" err="1" smtClean="0"/>
                        <a:t>psychopathology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88306"/>
                  </a:ext>
                </a:extLst>
              </a:tr>
              <a:tr h="140233">
                <a:tc>
                  <a:txBody>
                    <a:bodyPr/>
                    <a:lstStyle/>
                    <a:p>
                      <a:r>
                        <a:rPr lang="it-IT" dirty="0" smtClean="0"/>
                        <a:t>Taste </a:t>
                      </a:r>
                      <a:r>
                        <a:rPr lang="it-IT" dirty="0" err="1" smtClean="0"/>
                        <a:t>recognition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sometimes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not</a:t>
                      </a:r>
                      <a:r>
                        <a:rPr lang="it-IT" dirty="0" smtClean="0"/>
                        <a:t> taste </a:t>
                      </a:r>
                      <a:r>
                        <a:rPr lang="it-IT" dirty="0" err="1" smtClean="0"/>
                        <a:t>recognition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01672"/>
                  </a:ext>
                </a:extLst>
              </a:tr>
              <a:tr h="140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not impacts the quality of life and social life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impacts the quality of life and social life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27221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77474" y="5251810"/>
            <a:ext cx="615418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BUT BOTH CAN HAVE THESE CONSEQUENCES:</a:t>
            </a:r>
            <a:endParaRPr lang="en-US" b="1" dirty="0" smtClean="0"/>
          </a:p>
          <a:p>
            <a:r>
              <a:rPr lang="en-US" dirty="0" smtClean="0"/>
              <a:t>Emotional </a:t>
            </a:r>
            <a:r>
              <a:rPr lang="en-US" dirty="0"/>
              <a:t>distress Demotivation Weight loss stall Weight regain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029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166569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FOOD ADDICTION, SWEET EATING AND CORRELATED PSYCHOLOGICAL FACTORS FOLLOWING BARIATRIC SURGERY: A MULTICENTRE, RETROSPECTIVE PILOT STUDY.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100" dirty="0"/>
              <a:t>Massetti, C</a:t>
            </a:r>
            <a:r>
              <a:rPr lang="it-IT" sz="1100" dirty="0" smtClean="0"/>
              <a:t>.,  </a:t>
            </a:r>
            <a:r>
              <a:rPr lang="it-IT" sz="1100" dirty="0"/>
              <a:t>Rizzo, F., Di Paola, M. ,Paganini, A.M.</a:t>
            </a:r>
            <a:br>
              <a:rPr lang="it-IT" sz="1100" dirty="0"/>
            </a:br>
            <a:r>
              <a:rPr lang="en-US" sz="1100" dirty="0" err="1"/>
              <a:t>Departement</a:t>
            </a:r>
            <a:r>
              <a:rPr lang="en-US" sz="1100" dirty="0"/>
              <a:t> of General Surgery and Surgical </a:t>
            </a:r>
            <a:r>
              <a:rPr lang="en-US" sz="1100" dirty="0" err="1" smtClean="0"/>
              <a:t>Specialities</a:t>
            </a:r>
            <a:r>
              <a:rPr lang="en-US" sz="1100" dirty="0" smtClean="0"/>
              <a:t> and Anesthesiology- </a:t>
            </a:r>
            <a:r>
              <a:rPr lang="en-US" sz="1100" dirty="0"/>
              <a:t>La Sapienza University, Rome</a:t>
            </a:r>
            <a:r>
              <a:rPr lang="it-IT" sz="1100" dirty="0"/>
              <a:t/>
            </a:r>
            <a:br>
              <a:rPr lang="it-IT" sz="1100" dirty="0"/>
            </a:br>
            <a:r>
              <a:rPr lang="en-US" sz="1100" dirty="0" err="1"/>
              <a:t>Departement</a:t>
            </a:r>
            <a:r>
              <a:rPr lang="en-US" sz="1100" dirty="0"/>
              <a:t> of General Surgery of the San Pietro-</a:t>
            </a:r>
            <a:r>
              <a:rPr lang="en-US" sz="1100" dirty="0" err="1"/>
              <a:t>Fatebenefratelli</a:t>
            </a:r>
            <a:r>
              <a:rPr lang="en-US" sz="1100" dirty="0"/>
              <a:t> Hospital, Rome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41738" y="3601759"/>
            <a:ext cx="5854262" cy="1969770"/>
          </a:xfrm>
          <a:prstGeom prst="rect">
            <a:avLst/>
          </a:prstGeom>
          <a:ln>
            <a:solidFill>
              <a:srgbClr val="E7913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Methods</a:t>
            </a:r>
            <a:r>
              <a:rPr lang="en-US" sz="14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aim of this study is to assess the transversal associations between </a:t>
            </a:r>
            <a:r>
              <a:rPr lang="en-US" sz="1200" i="1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Food Addiction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i="1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sweet eating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200" i="1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psychological factors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both </a:t>
            </a:r>
            <a:r>
              <a:rPr lang="en-US" sz="1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internalising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externalising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in a retrospectively conducted analysis. 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This analysis was conducted on a dataset collected retrospectively from January 2024 to June 2024 on patients undergoing bariatric sleeve gastrectomy and gastric bypass procedures operated between 2017 and 2023 at the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Policlinico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Umberto I’s  Department of General and 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Surgical </a:t>
            </a:r>
            <a:r>
              <a:rPr lang="en-US" sz="1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Anestesiology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and Center of Excellence for the treatment of Obesity' at the U.O.C. of General Surgery at the San Pietro-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Fatebenefratelli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Hospital in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Rome</a:t>
            </a:r>
            <a:r>
              <a:rPr lang="en-US" sz="1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psychometric evaluation consisted of the </a:t>
            </a:r>
            <a:r>
              <a:rPr lang="en-US" sz="1200" b="1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Eating Behavior </a:t>
            </a:r>
            <a:r>
              <a:rPr lang="en-US" sz="1200" b="1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Assessmet</a:t>
            </a:r>
            <a:r>
              <a:rPr lang="en-US" sz="1200" b="1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for Obesity (EBA-O) and Symptom CheckList-90 (SCL-90) </a:t>
            </a:r>
            <a:r>
              <a:rPr lang="en-US" sz="12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tests</a:t>
            </a:r>
            <a:endParaRPr lang="it-IT" sz="1200" dirty="0"/>
          </a:p>
        </p:txBody>
      </p:sp>
      <p:sp>
        <p:nvSpPr>
          <p:cNvPr id="4" name="Rettangolo 3"/>
          <p:cNvSpPr/>
          <p:nvPr/>
        </p:nvSpPr>
        <p:spPr>
          <a:xfrm>
            <a:off x="6159062" y="3971091"/>
            <a:ext cx="5969876" cy="19389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SCL-90 (Symptom Checklist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90, De </a:t>
            </a:r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Rogatis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L. 1973)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scale for the self-assessment of general psychic symptoms, consisting of 90 questions that reflect the 9 dimensions that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underline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most of the symptoms that are observed in those suffering from psychic disorders (somatization, obsessive-compulsive dimension, interpersonal sensitivity, depression, anxiety, hostility, phobic anxiety, paranoid ideation, psychoticism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endParaRPr lang="en-US" sz="1200" dirty="0">
              <a:latin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EBA-O (Eating Behaviors Assessment for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Obesity)(Segura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Garcia,C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al.2022).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questionnaire have a 18-items for the evaluation of 5 major disorganized eating behaviors (food addiction, night eating, binge eating, sweet eating,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hyperphagia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6096000" y="2545883"/>
            <a:ext cx="6096000" cy="11541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34 patients were included in this analysis, 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23 from the </a:t>
            </a:r>
            <a:r>
              <a:rPr lang="en-US" sz="1200" b="1" dirty="0" err="1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Policlinico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Umberto I 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9 from the Villa S. Pietro </a:t>
            </a:r>
            <a:r>
              <a:rPr lang="en-US" sz="1200" b="1" dirty="0" err="1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Fatebenefratelli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Hospital.  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mean age (</a:t>
            </a:r>
            <a:r>
              <a:rPr lang="it-IT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sample was 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49.1 ,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(n = </a:t>
            </a:r>
            <a:r>
              <a:rPr lang="en-US" sz="1200" b="1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26 females, 8 males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). Among the participants, 21 of them underwent a sleeve gastrectomy procedure while 14 underwent gastric bypass. Among these, 2 people are taking psychopharmacological therapy with antidepressants.</a:t>
            </a:r>
            <a:endParaRPr lang="it-IT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8014" y="2274463"/>
            <a:ext cx="5433848" cy="105625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Our retrospective study analyzes the prevalence of 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food addiction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sweet eating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patients undergoing bariatric surgery and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inestigates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whether these two dysfunctional eating styles are associated with psychological and/or psychopathological factors. </a:t>
            </a:r>
            <a:endParaRPr lang="it-IT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16c05727-aa75-4e4a-9b5f-8a80a1165891"/>
    <ds:schemaRef ds:uri="http://www.w3.org/XML/1998/namespace"/>
    <ds:schemaRef ds:uri="71af3243-3dd4-4a8d-8c0d-dd76da1f02a5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591</TotalTime>
  <Words>1295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BlinkMacSystemFont</vt:lpstr>
      <vt:lpstr>Calibri</vt:lpstr>
      <vt:lpstr>Century</vt:lpstr>
      <vt:lpstr>Times New Roman</vt:lpstr>
      <vt:lpstr>Wingdings</vt:lpstr>
      <vt:lpstr>RetrospectVTI</vt:lpstr>
      <vt:lpstr>EATING BEHAVIORS IN THE BARIATRIC PATIENTS</vt:lpstr>
      <vt:lpstr>TO START…</vt:lpstr>
      <vt:lpstr>Presentazione standard di PowerPoint</vt:lpstr>
      <vt:lpstr>Presentazione standard di PowerPoint</vt:lpstr>
      <vt:lpstr>EATING BEHAVIOR</vt:lpstr>
      <vt:lpstr>BARIATRIC PATIENTS AND EATING DISORDERS ASSOCIATED</vt:lpstr>
      <vt:lpstr>Presentazione standard di PowerPoint</vt:lpstr>
      <vt:lpstr>EATING BEHAVIOURS</vt:lpstr>
      <vt:lpstr>Presentazione standard di PowerPoint</vt:lpstr>
      <vt:lpstr>Presentazione standard di PowerPoint</vt:lpstr>
      <vt:lpstr>POSSIBLE CONSEQUENCES AFTER BARIATRIC SURGERY</vt:lpstr>
      <vt:lpstr>TAKE HOME MESSAGES</vt:lpstr>
      <vt:lpstr>THANK YOU  chandra.massetti@uniroma1.it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Chandra</cp:lastModifiedBy>
  <cp:revision>57</cp:revision>
  <dcterms:created xsi:type="dcterms:W3CDTF">2022-02-27T17:36:31Z</dcterms:created>
  <dcterms:modified xsi:type="dcterms:W3CDTF">2025-10-28T10:49:47Z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